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2" r:id="rId3"/>
    <p:sldId id="256" r:id="rId4"/>
    <p:sldId id="257" r:id="rId5"/>
    <p:sldId id="264" r:id="rId6"/>
    <p:sldId id="258" r:id="rId7"/>
    <p:sldId id="260" r:id="rId8"/>
    <p:sldId id="259" r:id="rId9"/>
    <p:sldId id="261"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28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pPr/>
              <a:t>9/29/2014</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578FA3-38AD-400D-A4D2-18E8EF129E5F}" type="datetime1">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pPr/>
              <a:t>9/29/2014</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pPr/>
              <a:t>9/29/2014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3737-8506-438E-ABC0-0BE7E06DCCA6}" type="datetime1">
              <a:rPr lang="en-US" smtClean="0"/>
              <a:pPr/>
              <a:t>9/29/2014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1D58AA-1C84-40C9-BFEE-631CCB17636C}" type="datetime1">
              <a:rPr lang="en-US" smtClean="0"/>
              <a:pPr/>
              <a:t>9/29/2014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pPr/>
              <a:t>9/29/2014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9/29/2014</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camdendiocese.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1234881"/>
            <a:ext cx="6739815" cy="3351820"/>
          </a:xfrm>
        </p:spPr>
        <p:txBody>
          <a:bodyPr/>
          <a:lstStyle/>
          <a:p>
            <a:pPr algn="l"/>
            <a:r>
              <a:rPr lang="en-US" dirty="0" smtClean="0"/>
              <a:t>15 PRINCIPLES OF CATHOLIC DEVELOPMENT AND STEWARDSHIP</a:t>
            </a:r>
            <a:endParaRPr lang="en-US" dirty="0"/>
          </a:p>
        </p:txBody>
      </p:sp>
    </p:spTree>
    <p:extLst>
      <p:ext uri="{BB962C8B-B14F-4D97-AF65-F5344CB8AC3E}">
        <p14:creationId xmlns:p14="http://schemas.microsoft.com/office/powerpoint/2010/main" val="203157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31474"/>
            <a:ext cx="8407893" cy="5026526"/>
          </a:xfrm>
        </p:spPr>
        <p:txBody>
          <a:bodyPr>
            <a:normAutofit fontScale="92500" lnSpcReduction="10000"/>
          </a:bodyPr>
          <a:lstStyle/>
          <a:p>
            <a:pPr marL="45720" indent="0">
              <a:buNone/>
            </a:pPr>
            <a:r>
              <a:rPr lang="en-US" dirty="0"/>
              <a:t>“One who receives God’s gifts gratefully, cherishes and tends them in a </a:t>
            </a:r>
            <a:r>
              <a:rPr lang="en-US" dirty="0" smtClean="0"/>
              <a:t>responsible </a:t>
            </a:r>
            <a:r>
              <a:rPr lang="en-US" dirty="0"/>
              <a:t>and accountable manner, shares them in justice and love with all, </a:t>
            </a:r>
            <a:r>
              <a:rPr lang="en-US" dirty="0" smtClean="0"/>
              <a:t>and </a:t>
            </a:r>
            <a:r>
              <a:rPr lang="en-US" dirty="0"/>
              <a:t>returns them with </a:t>
            </a:r>
            <a:r>
              <a:rPr lang="en-US" i="1" dirty="0"/>
              <a:t>increase</a:t>
            </a:r>
            <a:r>
              <a:rPr lang="en-US" dirty="0"/>
              <a:t> to the Lord”</a:t>
            </a:r>
          </a:p>
          <a:p>
            <a:pPr marL="45720" indent="0">
              <a:buNone/>
            </a:pPr>
            <a:r>
              <a:rPr lang="en-US" dirty="0"/>
              <a:t> </a:t>
            </a:r>
          </a:p>
          <a:p>
            <a:pPr marL="45720" indent="0">
              <a:buNone/>
            </a:pPr>
            <a:r>
              <a:rPr lang="en-US" dirty="0" smtClean="0"/>
              <a:t>“</a:t>
            </a:r>
            <a:r>
              <a:rPr lang="en-US" dirty="0"/>
              <a:t>churches insist on “doing church” rather than “</a:t>
            </a:r>
            <a:r>
              <a:rPr lang="en-US" i="1" dirty="0"/>
              <a:t>being</a:t>
            </a:r>
            <a:r>
              <a:rPr lang="en-US" dirty="0"/>
              <a:t>” Church: that is, building a </a:t>
            </a:r>
            <a:r>
              <a:rPr lang="en-US" dirty="0" smtClean="0"/>
              <a:t>congregation </a:t>
            </a:r>
            <a:r>
              <a:rPr lang="en-US" dirty="0"/>
              <a:t>of dedicated and energized members who are growing spiritually </a:t>
            </a:r>
            <a:r>
              <a:rPr lang="en-US" dirty="0" smtClean="0"/>
              <a:t>and</a:t>
            </a:r>
            <a:r>
              <a:rPr lang="en-US" dirty="0"/>
              <a:t>, at the same time, are reaching out in concern and service to the world.” 	</a:t>
            </a:r>
            <a:r>
              <a:rPr lang="en-US" dirty="0" smtClean="0"/>
              <a:t>(</a:t>
            </a:r>
            <a:r>
              <a:rPr lang="en-US" dirty="0" err="1"/>
              <a:t>Winseman</a:t>
            </a:r>
            <a:r>
              <a:rPr lang="en-US" dirty="0"/>
              <a:t>, 2006, Growing an Engaged Church, p. x)</a:t>
            </a:r>
          </a:p>
          <a:p>
            <a:pPr marL="45720" indent="0">
              <a:buNone/>
            </a:pPr>
            <a:r>
              <a:rPr lang="en-US" dirty="0"/>
              <a:t> </a:t>
            </a:r>
          </a:p>
          <a:p>
            <a:pPr marL="45720" indent="0">
              <a:buNone/>
            </a:pPr>
            <a:r>
              <a:rPr lang="en-US" dirty="0" smtClean="0"/>
              <a:t>“</a:t>
            </a:r>
            <a:r>
              <a:rPr lang="en-US" dirty="0"/>
              <a:t>The normal human response toward someone who freely shares his or </a:t>
            </a:r>
            <a:r>
              <a:rPr lang="en-US" dirty="0" smtClean="0"/>
              <a:t>her property </a:t>
            </a:r>
            <a:r>
              <a:rPr lang="en-US" dirty="0"/>
              <a:t>with us is a feeling of gratitude.  To be sure, God doesn’t </a:t>
            </a:r>
            <a:r>
              <a:rPr lang="en-US" i="1" dirty="0"/>
              <a:t>need</a:t>
            </a:r>
            <a:r>
              <a:rPr lang="en-US" dirty="0"/>
              <a:t> our 	thanks.  However, as human beings, as people of faith, and as disciples of Jesus </a:t>
            </a:r>
            <a:r>
              <a:rPr lang="en-US" dirty="0" smtClean="0"/>
              <a:t>Christ</a:t>
            </a:r>
            <a:r>
              <a:rPr lang="en-US" dirty="0"/>
              <a:t>, we need to </a:t>
            </a:r>
            <a:r>
              <a:rPr lang="en-US" i="1" dirty="0"/>
              <a:t>express</a:t>
            </a:r>
            <a:r>
              <a:rPr lang="en-US" dirty="0"/>
              <a:t> our gratefulness for the many gifts and blessings we </a:t>
            </a:r>
            <a:r>
              <a:rPr lang="en-US" dirty="0" smtClean="0"/>
              <a:t>have </a:t>
            </a:r>
            <a:r>
              <a:rPr lang="en-US" dirty="0"/>
              <a:t>received.”  (Clemens, Stewardship: A Parish Handbook, p. xx)</a:t>
            </a:r>
          </a:p>
          <a:p>
            <a:pPr marL="45720" indent="0">
              <a:buNone/>
            </a:pPr>
            <a:r>
              <a:rPr lang="en-US" dirty="0"/>
              <a:t> </a:t>
            </a:r>
          </a:p>
          <a:p>
            <a:pPr marL="45720" indent="0">
              <a:buNone/>
            </a:pPr>
            <a:endParaRPr lang="en-US" dirty="0"/>
          </a:p>
        </p:txBody>
      </p:sp>
      <p:sp>
        <p:nvSpPr>
          <p:cNvPr id="3" name="Title 2"/>
          <p:cNvSpPr>
            <a:spLocks noGrp="1"/>
          </p:cNvSpPr>
          <p:nvPr>
            <p:ph type="title"/>
          </p:nvPr>
        </p:nvSpPr>
        <p:spPr>
          <a:xfrm>
            <a:off x="381000" y="182058"/>
            <a:ext cx="8381260" cy="1054394"/>
          </a:xfrm>
        </p:spPr>
        <p:txBody>
          <a:bodyPr/>
          <a:lstStyle/>
          <a:p>
            <a:r>
              <a:rPr lang="en-US" dirty="0" smtClean="0"/>
              <a:t>7.	ABUNDANCE/GRATITUDE</a:t>
            </a:r>
            <a:endParaRPr lang="en-US" dirty="0"/>
          </a:p>
        </p:txBody>
      </p:sp>
    </p:spTree>
    <p:extLst>
      <p:ext uri="{BB962C8B-B14F-4D97-AF65-F5344CB8AC3E}">
        <p14:creationId xmlns:p14="http://schemas.microsoft.com/office/powerpoint/2010/main" val="275133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098841"/>
            <a:ext cx="8407893" cy="4027637"/>
          </a:xfrm>
        </p:spPr>
        <p:txBody>
          <a:bodyPr>
            <a:normAutofit fontScale="92500" lnSpcReduction="10000"/>
          </a:bodyPr>
          <a:lstStyle/>
          <a:p>
            <a:pPr marL="45720" indent="0">
              <a:buNone/>
            </a:pPr>
            <a:r>
              <a:rPr lang="en-US" sz="2800" dirty="0"/>
              <a:t>“Canon 1273 --- By virtue of the primacy of governance, the Roman Pontiff is the </a:t>
            </a:r>
            <a:r>
              <a:rPr lang="en-US" sz="2800" dirty="0" smtClean="0"/>
              <a:t>supreme </a:t>
            </a:r>
            <a:r>
              <a:rPr lang="en-US" sz="2800" dirty="0"/>
              <a:t>administrator and steward of all ecclesiastical goods.’</a:t>
            </a:r>
          </a:p>
          <a:p>
            <a:pPr marL="45720" indent="0">
              <a:buNone/>
            </a:pPr>
            <a:r>
              <a:rPr lang="en-US" sz="2800" dirty="0"/>
              <a:t> </a:t>
            </a:r>
          </a:p>
          <a:p>
            <a:pPr marL="45720" indent="0">
              <a:buNone/>
            </a:pPr>
            <a:r>
              <a:rPr lang="en-US" sz="2800" dirty="0"/>
              <a:t>“Canon 1276 --- It is for the ordinary to exercise careful vigilance over </a:t>
            </a:r>
            <a:r>
              <a:rPr lang="en-US" sz="2800" dirty="0" smtClean="0"/>
              <a:t>the administration </a:t>
            </a:r>
            <a:r>
              <a:rPr lang="en-US" sz="2800" dirty="0"/>
              <a:t>of all the goods which belong to public </a:t>
            </a:r>
            <a:r>
              <a:rPr lang="en-US" sz="2800" dirty="0" err="1"/>
              <a:t>juridic</a:t>
            </a:r>
            <a:r>
              <a:rPr lang="en-US" sz="2800" dirty="0"/>
              <a:t> persons subject </a:t>
            </a:r>
            <a:r>
              <a:rPr lang="en-US" sz="2800" dirty="0" smtClean="0"/>
              <a:t>to him</a:t>
            </a:r>
            <a:r>
              <a:rPr lang="en-US" sz="2800" dirty="0"/>
              <a:t>.”</a:t>
            </a:r>
          </a:p>
          <a:p>
            <a:pPr marL="45720" indent="0">
              <a:buNone/>
            </a:pPr>
            <a:r>
              <a:rPr lang="en-US" sz="2800" dirty="0"/>
              <a:t> </a:t>
            </a:r>
          </a:p>
          <a:p>
            <a:pPr marL="45720" indent="0">
              <a:buNone/>
            </a:pPr>
            <a:endParaRPr lang="en-US" dirty="0"/>
          </a:p>
        </p:txBody>
      </p:sp>
      <p:sp>
        <p:nvSpPr>
          <p:cNvPr id="3" name="Title 2"/>
          <p:cNvSpPr>
            <a:spLocks noGrp="1"/>
          </p:cNvSpPr>
          <p:nvPr>
            <p:ph type="title"/>
          </p:nvPr>
        </p:nvSpPr>
        <p:spPr>
          <a:xfrm>
            <a:off x="381000" y="155321"/>
            <a:ext cx="8381260" cy="1054394"/>
          </a:xfrm>
        </p:spPr>
        <p:txBody>
          <a:bodyPr/>
          <a:lstStyle/>
          <a:p>
            <a:r>
              <a:rPr lang="en-US" dirty="0" smtClean="0"/>
              <a:t>8.	ACCOUNTABILITY/TRANSPARENCY</a:t>
            </a:r>
            <a:endParaRPr lang="en-US" dirty="0"/>
          </a:p>
        </p:txBody>
      </p:sp>
    </p:spTree>
    <p:extLst>
      <p:ext uri="{BB962C8B-B14F-4D97-AF65-F5344CB8AC3E}">
        <p14:creationId xmlns:p14="http://schemas.microsoft.com/office/powerpoint/2010/main" val="4122920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80104"/>
            <a:ext cx="8407893" cy="3332479"/>
          </a:xfrm>
        </p:spPr>
        <p:txBody>
          <a:bodyPr/>
          <a:lstStyle/>
          <a:p>
            <a:pPr marL="45720" indent="0">
              <a:buNone/>
            </a:pPr>
            <a:r>
              <a:rPr lang="en-US" sz="3200" dirty="0"/>
              <a:t>“A capital campaign is a carefully planned, well-organized, needs-based </a:t>
            </a:r>
            <a:r>
              <a:rPr lang="en-US" sz="3200" dirty="0" smtClean="0"/>
              <a:t>program </a:t>
            </a:r>
            <a:r>
              <a:rPr lang="en-US" sz="3200" dirty="0"/>
              <a:t>to raise a substantial amount of money within a specific time frame.” 	 	  (USCCB, 2002, p. 55)</a:t>
            </a:r>
          </a:p>
          <a:p>
            <a:pPr marL="45720" indent="0">
              <a:buNone/>
            </a:pPr>
            <a:r>
              <a:rPr lang="en-US" sz="3200" dirty="0"/>
              <a:t> </a:t>
            </a:r>
          </a:p>
          <a:p>
            <a:endParaRPr lang="en-US" dirty="0"/>
          </a:p>
        </p:txBody>
      </p:sp>
      <p:sp>
        <p:nvSpPr>
          <p:cNvPr id="3" name="Title 2"/>
          <p:cNvSpPr>
            <a:spLocks noGrp="1"/>
          </p:cNvSpPr>
          <p:nvPr>
            <p:ph type="title"/>
          </p:nvPr>
        </p:nvSpPr>
        <p:spPr>
          <a:xfrm>
            <a:off x="381000" y="123483"/>
            <a:ext cx="8381260" cy="1054394"/>
          </a:xfrm>
        </p:spPr>
        <p:txBody>
          <a:bodyPr/>
          <a:lstStyle/>
          <a:p>
            <a:r>
              <a:rPr lang="en-US" dirty="0" smtClean="0"/>
              <a:t>9.	PLANNED/PURPOSEFUL</a:t>
            </a:r>
            <a:endParaRPr lang="en-US" dirty="0"/>
          </a:p>
        </p:txBody>
      </p:sp>
    </p:spTree>
    <p:extLst>
      <p:ext uri="{BB962C8B-B14F-4D97-AF65-F5344CB8AC3E}">
        <p14:creationId xmlns:p14="http://schemas.microsoft.com/office/powerpoint/2010/main" val="897260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71561"/>
          </a:xfrm>
        </p:spPr>
        <p:txBody>
          <a:bodyPr>
            <a:noAutofit/>
          </a:bodyPr>
          <a:lstStyle/>
          <a:p>
            <a:pPr marL="45720" indent="0">
              <a:buNone/>
            </a:pPr>
            <a:r>
              <a:rPr lang="en-US" sz="2600" dirty="0"/>
              <a:t>“The joy and hope, the grief and anguish of the men of our time, especially </a:t>
            </a:r>
            <a:r>
              <a:rPr lang="en-US" sz="2600" dirty="0" smtClean="0"/>
              <a:t>those </a:t>
            </a:r>
            <a:r>
              <a:rPr lang="en-US" sz="2600" dirty="0"/>
              <a:t>who are poor or afflicted in any way, are the joy and hope, the grief and </a:t>
            </a:r>
            <a:r>
              <a:rPr lang="en-US" sz="2600" dirty="0" smtClean="0"/>
              <a:t>anguish of </a:t>
            </a:r>
            <a:r>
              <a:rPr lang="en-US" sz="2600" dirty="0"/>
              <a:t>the followers of Christ </a:t>
            </a:r>
            <a:r>
              <a:rPr lang="en-US" sz="2600" dirty="0" smtClean="0"/>
              <a:t>as well</a:t>
            </a:r>
            <a:r>
              <a:rPr lang="en-US" sz="2600" dirty="0"/>
              <a:t>.</a:t>
            </a:r>
            <a:r>
              <a:rPr lang="en-US" sz="2600" dirty="0" smtClean="0"/>
              <a:t>”   (</a:t>
            </a:r>
            <a:r>
              <a:rPr lang="en-US" sz="2600" dirty="0" err="1"/>
              <a:t>Gaudium</a:t>
            </a:r>
            <a:r>
              <a:rPr lang="en-US" sz="2600" dirty="0"/>
              <a:t> et </a:t>
            </a:r>
            <a:r>
              <a:rPr lang="en-US" sz="2600" dirty="0" err="1"/>
              <a:t>Spes</a:t>
            </a:r>
            <a:r>
              <a:rPr lang="en-US" sz="2600" dirty="0"/>
              <a:t>, 1988, opening 	 </a:t>
            </a:r>
            <a:r>
              <a:rPr lang="en-US" sz="2600" dirty="0" smtClean="0"/>
              <a:t>paragraph</a:t>
            </a:r>
            <a:r>
              <a:rPr lang="en-US" sz="2600" dirty="0"/>
              <a:t>)</a:t>
            </a:r>
          </a:p>
          <a:p>
            <a:pPr marL="45720" indent="0">
              <a:buNone/>
            </a:pPr>
            <a:r>
              <a:rPr lang="en-US" sz="2600" dirty="0"/>
              <a:t> </a:t>
            </a:r>
          </a:p>
          <a:p>
            <a:pPr marL="45720" indent="0">
              <a:buNone/>
            </a:pPr>
            <a:r>
              <a:rPr lang="en-US" sz="2600" dirty="0" smtClean="0"/>
              <a:t>“</a:t>
            </a:r>
            <a:r>
              <a:rPr lang="en-US" sz="2600" dirty="0"/>
              <a:t>Indeed, if we raise funds for the creation of a community of love, we are helping </a:t>
            </a:r>
            <a:r>
              <a:rPr lang="en-US" sz="2600" dirty="0" smtClean="0"/>
              <a:t>God </a:t>
            </a:r>
            <a:r>
              <a:rPr lang="en-US" sz="2600" dirty="0"/>
              <a:t>build the kingdom.  We are doing exactly what we are supposed to do as </a:t>
            </a:r>
            <a:r>
              <a:rPr lang="en-US" sz="2600" dirty="0" smtClean="0"/>
              <a:t>Christians</a:t>
            </a:r>
            <a:r>
              <a:rPr lang="en-US" sz="2600" dirty="0"/>
              <a:t>.”  (Nouwen, 2010, p 23)</a:t>
            </a:r>
          </a:p>
          <a:p>
            <a:pPr marL="45720" indent="0">
              <a:buNone/>
            </a:pPr>
            <a:endParaRPr lang="en-US" sz="2600" dirty="0"/>
          </a:p>
        </p:txBody>
      </p:sp>
      <p:sp>
        <p:nvSpPr>
          <p:cNvPr id="3" name="Title 2"/>
          <p:cNvSpPr>
            <a:spLocks noGrp="1"/>
          </p:cNvSpPr>
          <p:nvPr>
            <p:ph type="title"/>
          </p:nvPr>
        </p:nvSpPr>
        <p:spPr>
          <a:xfrm>
            <a:off x="381000" y="222163"/>
            <a:ext cx="8381260" cy="1054394"/>
          </a:xfrm>
        </p:spPr>
        <p:txBody>
          <a:bodyPr/>
          <a:lstStyle/>
          <a:p>
            <a:r>
              <a:rPr lang="en-US" dirty="0" smtClean="0"/>
              <a:t>10. COMMUNITY BUILDING/</a:t>
            </a:r>
            <a:br>
              <a:rPr lang="en-US" dirty="0" smtClean="0"/>
            </a:br>
            <a:r>
              <a:rPr lang="en-US" dirty="0" smtClean="0"/>
              <a:t>KINGDOM OF GOD</a:t>
            </a:r>
            <a:endParaRPr lang="en-US" dirty="0"/>
          </a:p>
        </p:txBody>
      </p:sp>
    </p:spTree>
    <p:extLst>
      <p:ext uri="{BB962C8B-B14F-4D97-AF65-F5344CB8AC3E}">
        <p14:creationId xmlns:p14="http://schemas.microsoft.com/office/powerpoint/2010/main" val="3805685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Go to the Diocese of Camden Website (</a:t>
            </a:r>
            <a:r>
              <a:rPr lang="en-US" dirty="0" smtClean="0">
                <a:hlinkClick r:id="rId2"/>
              </a:rPr>
              <a:t>www.camdendiocese.org</a:t>
            </a:r>
            <a:r>
              <a:rPr lang="en-US" dirty="0" smtClean="0"/>
              <a:t>).</a:t>
            </a:r>
          </a:p>
          <a:p>
            <a:r>
              <a:rPr lang="en-US" dirty="0" smtClean="0"/>
              <a:t>Go to the “Giving – Ways to Support” tab.</a:t>
            </a:r>
          </a:p>
          <a:p>
            <a:r>
              <a:rPr lang="en-US" dirty="0" smtClean="0"/>
              <a:t>Click on “Office of Development.”</a:t>
            </a:r>
          </a:p>
          <a:p>
            <a:r>
              <a:rPr lang="en-US" dirty="0" smtClean="0"/>
              <a:t>Click on “Development Home.”</a:t>
            </a:r>
          </a:p>
          <a:p>
            <a:r>
              <a:rPr lang="en-US" dirty="0" smtClean="0"/>
              <a:t>Click </a:t>
            </a:r>
            <a:r>
              <a:rPr lang="en-US" smtClean="0"/>
              <a:t>on “ICSC 2014.”</a:t>
            </a:r>
            <a:endParaRPr lang="en-US" dirty="0" smtClean="0"/>
          </a:p>
          <a:p>
            <a:r>
              <a:rPr lang="en-US" dirty="0" smtClean="0"/>
              <a:t>Click on the Document.</a:t>
            </a:r>
          </a:p>
          <a:p>
            <a:endParaRPr lang="en-US" dirty="0"/>
          </a:p>
        </p:txBody>
      </p:sp>
      <p:sp>
        <p:nvSpPr>
          <p:cNvPr id="3" name="Title 2"/>
          <p:cNvSpPr>
            <a:spLocks noGrp="1"/>
          </p:cNvSpPr>
          <p:nvPr>
            <p:ph type="title"/>
          </p:nvPr>
        </p:nvSpPr>
        <p:spPr/>
        <p:txBody>
          <a:bodyPr/>
          <a:lstStyle/>
          <a:p>
            <a:r>
              <a:rPr lang="en-US" dirty="0" smtClean="0"/>
              <a:t>For copies of the</a:t>
            </a:r>
            <a:br>
              <a:rPr lang="en-US" dirty="0" smtClean="0"/>
            </a:br>
            <a:r>
              <a:rPr lang="en-US" dirty="0" smtClean="0"/>
              <a:t>slideshow and presentation</a:t>
            </a:r>
            <a:endParaRPr lang="en-US" dirty="0"/>
          </a:p>
        </p:txBody>
      </p:sp>
    </p:spTree>
    <p:extLst>
      <p:ext uri="{BB962C8B-B14F-4D97-AF65-F5344CB8AC3E}">
        <p14:creationId xmlns:p14="http://schemas.microsoft.com/office/powerpoint/2010/main" val="2587774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91895"/>
            <a:ext cx="8407893" cy="4134584"/>
          </a:xfrm>
        </p:spPr>
        <p:txBody>
          <a:bodyPr>
            <a:normAutofit fontScale="85000" lnSpcReduction="20000"/>
          </a:bodyPr>
          <a:lstStyle/>
          <a:p>
            <a:pPr marL="45720" indent="0" algn="ctr">
              <a:buNone/>
            </a:pPr>
            <a:r>
              <a:rPr lang="en-US" sz="8000" dirty="0" smtClean="0"/>
              <a:t>Thank You</a:t>
            </a:r>
          </a:p>
          <a:p>
            <a:pPr marL="45720" indent="0" algn="ctr">
              <a:buNone/>
            </a:pPr>
            <a:r>
              <a:rPr lang="en-US" sz="8000" dirty="0" smtClean="0"/>
              <a:t>&amp;</a:t>
            </a:r>
          </a:p>
          <a:p>
            <a:pPr marL="45720" indent="0" algn="ctr">
              <a:buNone/>
            </a:pPr>
            <a:r>
              <a:rPr lang="en-US" sz="8000" dirty="0" smtClean="0"/>
              <a:t>Have a great</a:t>
            </a:r>
          </a:p>
          <a:p>
            <a:pPr marL="45720" indent="0" algn="ctr">
              <a:buNone/>
            </a:pPr>
            <a:r>
              <a:rPr lang="en-US" sz="8000" dirty="0" smtClean="0"/>
              <a:t>Conference!</a:t>
            </a:r>
          </a:p>
          <a:p>
            <a:pPr marL="45720" indent="0" algn="ctr">
              <a:buNone/>
            </a:pPr>
            <a:endParaRPr lang="en-US" sz="8000" dirty="0"/>
          </a:p>
        </p:txBody>
      </p:sp>
    </p:spTree>
    <p:extLst>
      <p:ext uri="{BB962C8B-B14F-4D97-AF65-F5344CB8AC3E}">
        <p14:creationId xmlns:p14="http://schemas.microsoft.com/office/powerpoint/2010/main" val="30660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oses - Ten Commandments - Mel Brooks.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rcRect l="5445" r="5445"/>
          <a:stretch>
            <a:fillRect/>
          </a:stretch>
        </p:blipFill>
        <p:spPr>
          <a:prstGeom prst="rect">
            <a:avLst/>
          </a:prstGeom>
        </p:spPr>
      </p:pic>
    </p:spTree>
    <p:extLst>
      <p:ext uri="{BB962C8B-B14F-4D97-AF65-F5344CB8AC3E}">
        <p14:creationId xmlns:p14="http://schemas.microsoft.com/office/powerpoint/2010/main" val="1707898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2237" y="1675908"/>
            <a:ext cx="8608192" cy="3069561"/>
          </a:xfrm>
        </p:spPr>
        <p:txBody>
          <a:bodyPr/>
          <a:lstStyle/>
          <a:p>
            <a:pPr algn="l"/>
            <a:r>
              <a:rPr lang="en-US" sz="3800" b="1" dirty="0" smtClean="0"/>
              <a:t>10 </a:t>
            </a:r>
            <a:r>
              <a:rPr lang="en-US" sz="3800" b="1" dirty="0"/>
              <a:t>PRINCIPLES OF </a:t>
            </a:r>
            <a:r>
              <a:rPr lang="en-US" sz="3800" b="1" dirty="0" smtClean="0"/>
              <a:t/>
            </a:r>
            <a:br>
              <a:rPr lang="en-US" sz="3800" b="1" dirty="0" smtClean="0"/>
            </a:br>
            <a:r>
              <a:rPr lang="en-US" sz="3800" b="1" dirty="0" smtClean="0"/>
              <a:t>CATHOLIC STEWARDSHIP</a:t>
            </a:r>
            <a:br>
              <a:rPr lang="en-US" sz="3800" b="1" dirty="0" smtClean="0"/>
            </a:br>
            <a:r>
              <a:rPr lang="en-US" sz="3800" b="1" dirty="0" smtClean="0"/>
              <a:t>AND DEVELOPMANT</a:t>
            </a:r>
            <a:endParaRPr lang="en-US" sz="3800" dirty="0"/>
          </a:p>
        </p:txBody>
      </p:sp>
    </p:spTree>
    <p:extLst>
      <p:ext uri="{BB962C8B-B14F-4D97-AF65-F5344CB8AC3E}">
        <p14:creationId xmlns:p14="http://schemas.microsoft.com/office/powerpoint/2010/main" val="1930216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46875"/>
            <a:ext cx="8381260" cy="863365"/>
          </a:xfrm>
        </p:spPr>
        <p:txBody>
          <a:bodyPr/>
          <a:lstStyle/>
          <a:p>
            <a:r>
              <a:rPr lang="en-US" b="1" dirty="0"/>
              <a:t>1.	Mission/Vision</a:t>
            </a:r>
            <a:r>
              <a:rPr lang="en-US" dirty="0"/>
              <a:t/>
            </a:r>
            <a:br>
              <a:rPr lang="en-US" dirty="0"/>
            </a:br>
            <a:endParaRPr lang="en-US" dirty="0"/>
          </a:p>
        </p:txBody>
      </p:sp>
      <p:sp>
        <p:nvSpPr>
          <p:cNvPr id="4" name="Content Placeholder 3"/>
          <p:cNvSpPr>
            <a:spLocks noGrp="1"/>
          </p:cNvSpPr>
          <p:nvPr>
            <p:ph idx="1"/>
          </p:nvPr>
        </p:nvSpPr>
        <p:spPr>
          <a:xfrm>
            <a:off x="381000" y="1932966"/>
            <a:ext cx="8407893" cy="4407408"/>
          </a:xfrm>
        </p:spPr>
        <p:txBody>
          <a:bodyPr>
            <a:noAutofit/>
          </a:bodyPr>
          <a:lstStyle/>
          <a:p>
            <a:pPr marL="45720" indent="0">
              <a:lnSpc>
                <a:spcPct val="70000"/>
              </a:lnSpc>
              <a:buNone/>
            </a:pPr>
            <a:r>
              <a:rPr lang="en-US" sz="2800" dirty="0"/>
              <a:t>“When there is no Vision the People Perish” </a:t>
            </a:r>
            <a:endParaRPr lang="en-US" sz="2800" dirty="0" smtClean="0"/>
          </a:p>
          <a:p>
            <a:pPr marL="45720" indent="0">
              <a:lnSpc>
                <a:spcPct val="70000"/>
              </a:lnSpc>
              <a:buNone/>
            </a:pPr>
            <a:r>
              <a:rPr lang="en-US" sz="2800" dirty="0"/>
              <a:t> </a:t>
            </a:r>
            <a:r>
              <a:rPr lang="en-US" sz="2800" dirty="0" smtClean="0"/>
              <a:t> (</a:t>
            </a:r>
            <a:r>
              <a:rPr lang="en-US" sz="2800" dirty="0"/>
              <a:t>Proverbs </a:t>
            </a:r>
            <a:r>
              <a:rPr lang="en-US" sz="2800" dirty="0" smtClean="0"/>
              <a:t>29</a:t>
            </a:r>
            <a:r>
              <a:rPr lang="en-US" sz="2800" dirty="0"/>
              <a:t>:18)</a:t>
            </a:r>
          </a:p>
          <a:p>
            <a:pPr marL="45720" indent="0">
              <a:lnSpc>
                <a:spcPct val="70000"/>
              </a:lnSpc>
              <a:buNone/>
            </a:pPr>
            <a:r>
              <a:rPr lang="en-US" sz="2800" dirty="0"/>
              <a:t>	</a:t>
            </a:r>
          </a:p>
          <a:p>
            <a:pPr marL="45720" indent="0">
              <a:lnSpc>
                <a:spcPct val="70000"/>
              </a:lnSpc>
              <a:buNone/>
            </a:pPr>
            <a:r>
              <a:rPr lang="en-US" sz="2800" dirty="0" smtClean="0"/>
              <a:t>“</a:t>
            </a:r>
            <a:r>
              <a:rPr lang="en-US" sz="2800" dirty="0"/>
              <a:t>fundraising is proclaiming what we believe </a:t>
            </a:r>
            <a:r>
              <a:rPr lang="en-US" sz="2800" dirty="0" smtClean="0"/>
              <a:t>in</a:t>
            </a:r>
          </a:p>
          <a:p>
            <a:pPr marL="45720" indent="0">
              <a:lnSpc>
                <a:spcPct val="70000"/>
              </a:lnSpc>
              <a:buNone/>
            </a:pPr>
            <a:r>
              <a:rPr lang="en-US" sz="2800" dirty="0" smtClean="0"/>
              <a:t> </a:t>
            </a:r>
            <a:r>
              <a:rPr lang="en-US" sz="2800" dirty="0"/>
              <a:t>such </a:t>
            </a:r>
            <a:r>
              <a:rPr lang="en-US" sz="2800" dirty="0" smtClean="0"/>
              <a:t>a way </a:t>
            </a:r>
            <a:r>
              <a:rPr lang="en-US" sz="2800" dirty="0"/>
              <a:t>that we offer other </a:t>
            </a:r>
            <a:r>
              <a:rPr lang="en-US" sz="2800" dirty="0" smtClean="0"/>
              <a:t>people </a:t>
            </a:r>
            <a:r>
              <a:rPr lang="en-US" sz="2800" dirty="0"/>
              <a:t>the </a:t>
            </a:r>
            <a:endParaRPr lang="en-US" sz="2800" dirty="0" smtClean="0"/>
          </a:p>
          <a:p>
            <a:pPr marL="45720" indent="0">
              <a:lnSpc>
                <a:spcPct val="70000"/>
              </a:lnSpc>
              <a:buNone/>
            </a:pPr>
            <a:r>
              <a:rPr lang="en-US" sz="2800" dirty="0"/>
              <a:t> </a:t>
            </a:r>
            <a:r>
              <a:rPr lang="en-US" sz="2800" dirty="0" smtClean="0"/>
              <a:t>opportunity </a:t>
            </a:r>
            <a:r>
              <a:rPr lang="en-US" sz="2800" dirty="0"/>
              <a:t>to </a:t>
            </a:r>
            <a:r>
              <a:rPr lang="en-US" sz="2800" dirty="0" smtClean="0"/>
              <a:t>participate </a:t>
            </a:r>
            <a:r>
              <a:rPr lang="en-US" sz="2800" dirty="0"/>
              <a:t>with us in </a:t>
            </a:r>
            <a:r>
              <a:rPr lang="en-US" sz="2800" dirty="0" smtClean="0"/>
              <a:t>our</a:t>
            </a:r>
          </a:p>
          <a:p>
            <a:pPr marL="45720" indent="0">
              <a:lnSpc>
                <a:spcPct val="70000"/>
              </a:lnSpc>
              <a:buNone/>
            </a:pPr>
            <a:r>
              <a:rPr lang="en-US" sz="2800" dirty="0" smtClean="0"/>
              <a:t> </a:t>
            </a:r>
            <a:r>
              <a:rPr lang="en-US" sz="2800" dirty="0"/>
              <a:t>Mission/Vision.” </a:t>
            </a:r>
            <a:r>
              <a:rPr lang="en-US" sz="2800" dirty="0" smtClean="0"/>
              <a:t> (</a:t>
            </a:r>
            <a:r>
              <a:rPr lang="en-US" sz="2800" dirty="0"/>
              <a:t>Nouwen, </a:t>
            </a:r>
            <a:r>
              <a:rPr lang="en-US" sz="2800" dirty="0" smtClean="0"/>
              <a:t>2010</a:t>
            </a:r>
            <a:r>
              <a:rPr lang="en-US" sz="2800" dirty="0"/>
              <a:t>, p. viii.)</a:t>
            </a:r>
          </a:p>
          <a:p>
            <a:pPr marL="45720" indent="0">
              <a:lnSpc>
                <a:spcPct val="70000"/>
              </a:lnSpc>
              <a:buNone/>
            </a:pPr>
            <a:r>
              <a:rPr lang="en-US" sz="2800" dirty="0"/>
              <a:t> </a:t>
            </a:r>
          </a:p>
          <a:p>
            <a:pPr marL="45720" indent="0">
              <a:lnSpc>
                <a:spcPct val="70000"/>
              </a:lnSpc>
              <a:buNone/>
            </a:pPr>
            <a:r>
              <a:rPr lang="en-US" sz="2800" dirty="0" smtClean="0"/>
              <a:t>“</a:t>
            </a:r>
            <a:r>
              <a:rPr lang="en-US" sz="2800" dirty="0"/>
              <a:t>Toto, I have a feeling we are not </a:t>
            </a:r>
            <a:r>
              <a:rPr lang="en-US" sz="2800" dirty="0" smtClean="0"/>
              <a:t>in Kansas</a:t>
            </a:r>
          </a:p>
          <a:p>
            <a:pPr marL="45720" indent="0">
              <a:lnSpc>
                <a:spcPct val="70000"/>
              </a:lnSpc>
              <a:buNone/>
            </a:pPr>
            <a:r>
              <a:rPr lang="en-US" sz="2800" dirty="0" smtClean="0"/>
              <a:t> </a:t>
            </a:r>
            <a:r>
              <a:rPr lang="en-US" sz="2800" dirty="0"/>
              <a:t>anymore</a:t>
            </a:r>
            <a:r>
              <a:rPr lang="en-US" sz="2800" dirty="0" smtClean="0"/>
              <a:t>”  </a:t>
            </a:r>
            <a:r>
              <a:rPr lang="en-US" sz="2800" dirty="0"/>
              <a:t>(White and Corcoran, </a:t>
            </a:r>
            <a:r>
              <a:rPr lang="en-US" sz="2800" dirty="0" smtClean="0"/>
              <a:t>2013</a:t>
            </a:r>
            <a:r>
              <a:rPr lang="en-US" sz="2800" dirty="0"/>
              <a:t>, Rebuilt</a:t>
            </a:r>
            <a:r>
              <a:rPr lang="en-US" sz="2800" dirty="0" smtClean="0"/>
              <a:t>,</a:t>
            </a:r>
          </a:p>
          <a:p>
            <a:pPr marL="45720" indent="0">
              <a:lnSpc>
                <a:spcPct val="70000"/>
              </a:lnSpc>
              <a:buNone/>
            </a:pPr>
            <a:r>
              <a:rPr lang="en-US" sz="2800" dirty="0" smtClean="0"/>
              <a:t> </a:t>
            </a:r>
            <a:r>
              <a:rPr lang="en-US" sz="2800" dirty="0"/>
              <a:t>p. 38)</a:t>
            </a:r>
          </a:p>
          <a:p>
            <a:pPr marL="45720" indent="0">
              <a:lnSpc>
                <a:spcPct val="70000"/>
              </a:lnSpc>
              <a:buNone/>
            </a:pPr>
            <a:endParaRPr lang="en-US" sz="2800" dirty="0"/>
          </a:p>
        </p:txBody>
      </p:sp>
    </p:spTree>
    <p:extLst>
      <p:ext uri="{BB962C8B-B14F-4D97-AF65-F5344CB8AC3E}">
        <p14:creationId xmlns:p14="http://schemas.microsoft.com/office/powerpoint/2010/main" val="2533039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84947"/>
            <a:ext cx="8407893" cy="4973052"/>
          </a:xfrm>
        </p:spPr>
        <p:txBody>
          <a:bodyPr>
            <a:normAutofit fontScale="85000" lnSpcReduction="10000"/>
          </a:bodyPr>
          <a:lstStyle/>
          <a:p>
            <a:pPr marL="45720" indent="0">
              <a:buNone/>
            </a:pPr>
            <a:r>
              <a:rPr lang="en-US" sz="2600" dirty="0"/>
              <a:t>“Canon 515 ---  §1.  A parish is a certain community </a:t>
            </a:r>
            <a:r>
              <a:rPr lang="en-US" sz="2600" dirty="0" smtClean="0"/>
              <a:t>of the</a:t>
            </a:r>
          </a:p>
          <a:p>
            <a:pPr marL="45720" indent="0">
              <a:buNone/>
            </a:pPr>
            <a:r>
              <a:rPr lang="en-US" sz="2600" dirty="0" smtClean="0"/>
              <a:t> Christian </a:t>
            </a:r>
            <a:r>
              <a:rPr lang="en-US" sz="2600" dirty="0"/>
              <a:t>faithful </a:t>
            </a:r>
            <a:r>
              <a:rPr lang="en-US" sz="2600" dirty="0" smtClean="0"/>
              <a:t>stably </a:t>
            </a:r>
            <a:r>
              <a:rPr lang="en-US" sz="2600" dirty="0"/>
              <a:t>constituted in a </a:t>
            </a:r>
            <a:r>
              <a:rPr lang="en-US" sz="2600" dirty="0" smtClean="0"/>
              <a:t>particular church,</a:t>
            </a:r>
          </a:p>
          <a:p>
            <a:pPr marL="45720" indent="0">
              <a:buNone/>
            </a:pPr>
            <a:r>
              <a:rPr lang="en-US" sz="2600" dirty="0" smtClean="0"/>
              <a:t> </a:t>
            </a:r>
            <a:r>
              <a:rPr lang="en-US" sz="2600" dirty="0"/>
              <a:t>whose pastoral care is entrusted to a </a:t>
            </a:r>
            <a:r>
              <a:rPr lang="en-US" sz="2600" dirty="0" smtClean="0"/>
              <a:t>pastor (</a:t>
            </a:r>
            <a:r>
              <a:rPr lang="en-US" sz="2600" i="1" dirty="0" err="1" smtClean="0"/>
              <a:t>parochus</a:t>
            </a:r>
            <a:r>
              <a:rPr lang="en-US" sz="2600" i="1" dirty="0"/>
              <a:t>) </a:t>
            </a:r>
            <a:r>
              <a:rPr lang="en-US" sz="2600" dirty="0" smtClean="0"/>
              <a:t>as</a:t>
            </a:r>
          </a:p>
          <a:p>
            <a:pPr marL="45720" indent="0">
              <a:buNone/>
            </a:pPr>
            <a:r>
              <a:rPr lang="en-US" sz="2600" dirty="0" smtClean="0"/>
              <a:t> its proper pastor (</a:t>
            </a:r>
            <a:r>
              <a:rPr lang="en-US" sz="2600" i="1" dirty="0"/>
              <a:t>pastor</a:t>
            </a:r>
            <a:r>
              <a:rPr lang="en-US" sz="2600" dirty="0"/>
              <a:t>) under the authority of </a:t>
            </a:r>
            <a:r>
              <a:rPr lang="en-US" sz="2600" dirty="0" smtClean="0"/>
              <a:t>the</a:t>
            </a:r>
          </a:p>
          <a:p>
            <a:pPr marL="45720" indent="0">
              <a:buNone/>
            </a:pPr>
            <a:r>
              <a:rPr lang="en-US" sz="2600" dirty="0" smtClean="0"/>
              <a:t> </a:t>
            </a:r>
            <a:r>
              <a:rPr lang="en-US" sz="2600" dirty="0"/>
              <a:t>diocesan </a:t>
            </a:r>
            <a:r>
              <a:rPr lang="en-US" sz="2600" dirty="0" smtClean="0"/>
              <a:t>bishop</a:t>
            </a:r>
            <a:r>
              <a:rPr lang="en-US" sz="2600" dirty="0"/>
              <a:t>.”</a:t>
            </a:r>
          </a:p>
          <a:p>
            <a:pPr marL="45720" indent="0">
              <a:buNone/>
            </a:pPr>
            <a:r>
              <a:rPr lang="en-US" sz="2600" dirty="0"/>
              <a:t> </a:t>
            </a:r>
            <a:endParaRPr lang="en-US" sz="2600" dirty="0" smtClean="0"/>
          </a:p>
          <a:p>
            <a:pPr marL="45720" indent="0">
              <a:buNone/>
            </a:pPr>
            <a:r>
              <a:rPr lang="en-US" sz="2600" dirty="0" smtClean="0"/>
              <a:t>“</a:t>
            </a:r>
            <a:r>
              <a:rPr lang="en-US" sz="2600" dirty="0"/>
              <a:t>Leadership is like beauty: difficult to define, but </a:t>
            </a:r>
            <a:r>
              <a:rPr lang="en-US" sz="2600" dirty="0" smtClean="0"/>
              <a:t>most</a:t>
            </a:r>
          </a:p>
          <a:p>
            <a:pPr marL="45720" indent="0">
              <a:buNone/>
            </a:pPr>
            <a:r>
              <a:rPr lang="en-US" sz="2600" dirty="0" smtClean="0"/>
              <a:t> people will </a:t>
            </a:r>
            <a:r>
              <a:rPr lang="en-US" sz="2600" dirty="0"/>
              <a:t>recognize it </a:t>
            </a:r>
            <a:r>
              <a:rPr lang="en-US" sz="2600" dirty="0" smtClean="0"/>
              <a:t>when </a:t>
            </a:r>
            <a:r>
              <a:rPr lang="en-US" sz="2600" dirty="0"/>
              <a:t>they see it…</a:t>
            </a:r>
            <a:r>
              <a:rPr lang="en-US" sz="2600" dirty="0" smtClean="0"/>
              <a:t>. leaders are</a:t>
            </a:r>
          </a:p>
          <a:p>
            <a:pPr marL="45720" indent="0">
              <a:buNone/>
            </a:pPr>
            <a:r>
              <a:rPr lang="en-US" sz="2600" dirty="0" smtClean="0"/>
              <a:t> clearly recognizable </a:t>
            </a:r>
            <a:r>
              <a:rPr lang="en-US" sz="2600" dirty="0"/>
              <a:t>as those who affect the </a:t>
            </a:r>
            <a:r>
              <a:rPr lang="en-US" sz="2600" dirty="0" smtClean="0"/>
              <a:t>direction </a:t>
            </a:r>
            <a:r>
              <a:rPr lang="en-US" sz="2600" dirty="0"/>
              <a:t>a </a:t>
            </a:r>
            <a:endParaRPr lang="en-US" sz="2600" dirty="0" smtClean="0"/>
          </a:p>
          <a:p>
            <a:pPr marL="45720" indent="0">
              <a:buNone/>
            </a:pPr>
            <a:r>
              <a:rPr lang="en-US" sz="2600" dirty="0"/>
              <a:t> </a:t>
            </a:r>
            <a:r>
              <a:rPr lang="en-US" sz="2600" dirty="0" smtClean="0"/>
              <a:t>person </a:t>
            </a:r>
            <a:r>
              <a:rPr lang="en-US" sz="2600" dirty="0"/>
              <a:t>or </a:t>
            </a:r>
            <a:r>
              <a:rPr lang="en-US" sz="2600" dirty="0" smtClean="0"/>
              <a:t>a group </a:t>
            </a:r>
            <a:r>
              <a:rPr lang="en-US" sz="2600" dirty="0"/>
              <a:t>(e.g. parish) will </a:t>
            </a:r>
            <a:r>
              <a:rPr lang="en-US" sz="2600" dirty="0" smtClean="0"/>
              <a:t>take</a:t>
            </a:r>
            <a:r>
              <a:rPr lang="en-US" sz="2600" dirty="0"/>
              <a:t>.  (</a:t>
            </a:r>
            <a:r>
              <a:rPr lang="en-US" sz="2600" dirty="0" err="1"/>
              <a:t>Cieslak</a:t>
            </a:r>
            <a:r>
              <a:rPr lang="en-US" sz="2600" dirty="0"/>
              <a:t>, </a:t>
            </a:r>
            <a:r>
              <a:rPr lang="en-US" sz="2600" dirty="0" smtClean="0"/>
              <a:t>Parish</a:t>
            </a:r>
          </a:p>
          <a:p>
            <a:pPr marL="45720" indent="0">
              <a:buNone/>
            </a:pPr>
            <a:r>
              <a:rPr lang="en-US" sz="2600" dirty="0" smtClean="0"/>
              <a:t> Management </a:t>
            </a:r>
            <a:r>
              <a:rPr lang="en-US" sz="2600" dirty="0"/>
              <a:t>Handbook, p. 114)</a:t>
            </a:r>
          </a:p>
          <a:p>
            <a:pPr marL="45720" indent="0">
              <a:buNone/>
            </a:pPr>
            <a:r>
              <a:rPr lang="en-US" sz="2600" dirty="0"/>
              <a:t> </a:t>
            </a:r>
          </a:p>
          <a:p>
            <a:pPr marL="45720" indent="0">
              <a:buNone/>
            </a:pPr>
            <a:endParaRPr lang="en-US" sz="2400" dirty="0"/>
          </a:p>
        </p:txBody>
      </p:sp>
      <p:sp>
        <p:nvSpPr>
          <p:cNvPr id="3" name="Title 2"/>
          <p:cNvSpPr>
            <a:spLocks noGrp="1"/>
          </p:cNvSpPr>
          <p:nvPr>
            <p:ph type="title"/>
          </p:nvPr>
        </p:nvSpPr>
        <p:spPr>
          <a:xfrm>
            <a:off x="381000" y="280737"/>
            <a:ext cx="8381260" cy="915609"/>
          </a:xfrm>
        </p:spPr>
        <p:txBody>
          <a:bodyPr/>
          <a:lstStyle/>
          <a:p>
            <a:r>
              <a:rPr lang="en-US" dirty="0" smtClean="0"/>
              <a:t>2.	LEADERSHIP</a:t>
            </a:r>
            <a:endParaRPr lang="en-US" dirty="0"/>
          </a:p>
        </p:txBody>
      </p:sp>
    </p:spTree>
    <p:extLst>
      <p:ext uri="{BB962C8B-B14F-4D97-AF65-F5344CB8AC3E}">
        <p14:creationId xmlns:p14="http://schemas.microsoft.com/office/powerpoint/2010/main" val="118491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81757"/>
            <a:ext cx="8482263" cy="4609340"/>
          </a:xfrm>
        </p:spPr>
        <p:txBody>
          <a:bodyPr>
            <a:noAutofit/>
          </a:bodyPr>
          <a:lstStyle/>
          <a:p>
            <a:pPr marL="45720" indent="0">
              <a:buNone/>
            </a:pPr>
            <a:r>
              <a:rPr lang="en-US" sz="2800" dirty="0"/>
              <a:t>“We will never be able to ask for money if </a:t>
            </a:r>
            <a:r>
              <a:rPr lang="en-US" sz="2800" dirty="0" smtClean="0"/>
              <a:t>we</a:t>
            </a:r>
          </a:p>
          <a:p>
            <a:pPr marL="0" indent="0">
              <a:spcBef>
                <a:spcPts val="0"/>
              </a:spcBef>
              <a:buNone/>
            </a:pPr>
            <a:r>
              <a:rPr lang="en-US" sz="2800" dirty="0" smtClean="0"/>
              <a:t>  do </a:t>
            </a:r>
            <a:r>
              <a:rPr lang="en-US" sz="2800" dirty="0"/>
              <a:t>not know how we ourselves </a:t>
            </a:r>
            <a:r>
              <a:rPr lang="en-US" sz="2800" dirty="0" smtClean="0"/>
              <a:t>relate to</a:t>
            </a:r>
          </a:p>
          <a:p>
            <a:pPr marL="0" indent="0">
              <a:spcBef>
                <a:spcPts val="0"/>
              </a:spcBef>
              <a:buNone/>
            </a:pPr>
            <a:r>
              <a:rPr lang="en-US" sz="2800" dirty="0" smtClean="0"/>
              <a:t>  money .</a:t>
            </a:r>
            <a:r>
              <a:rPr lang="en-US" sz="2800" dirty="0"/>
              <a:t>” (Nouwen, p. 27</a:t>
            </a:r>
            <a:r>
              <a:rPr lang="en-US" sz="2800" dirty="0" smtClean="0"/>
              <a:t>)</a:t>
            </a:r>
            <a:endParaRPr lang="en-US" dirty="0" smtClean="0"/>
          </a:p>
          <a:p>
            <a:pPr marL="45720" indent="0">
              <a:buNone/>
            </a:pPr>
            <a:r>
              <a:rPr lang="en-US" dirty="0"/>
              <a:t> </a:t>
            </a:r>
          </a:p>
          <a:p>
            <a:pPr marL="45720" indent="0">
              <a:buNone/>
            </a:pPr>
            <a:r>
              <a:rPr lang="en-US" sz="2800" dirty="0" smtClean="0"/>
              <a:t>“</a:t>
            </a:r>
            <a:r>
              <a:rPr lang="en-US" sz="2800" dirty="0"/>
              <a:t>People give to People” (</a:t>
            </a:r>
            <a:r>
              <a:rPr lang="en-US" sz="2800" dirty="0" smtClean="0"/>
              <a:t>famous fundraiser</a:t>
            </a:r>
            <a:r>
              <a:rPr lang="en-US" sz="2800" dirty="0"/>
              <a:t>)</a:t>
            </a:r>
            <a:endParaRPr lang="en-US" dirty="0"/>
          </a:p>
          <a:p>
            <a:pPr marL="45720" indent="0">
              <a:buNone/>
            </a:pPr>
            <a:r>
              <a:rPr lang="en-US" dirty="0"/>
              <a:t> </a:t>
            </a:r>
          </a:p>
          <a:p>
            <a:pPr marL="45720" indent="0">
              <a:buNone/>
            </a:pPr>
            <a:r>
              <a:rPr lang="en-US" sz="2800" dirty="0" smtClean="0"/>
              <a:t>“</a:t>
            </a:r>
            <a:r>
              <a:rPr lang="en-US" sz="2800" dirty="0"/>
              <a:t>When fundraising as ministry calls us </a:t>
            </a:r>
            <a:r>
              <a:rPr lang="en-US" sz="2800" dirty="0" smtClean="0"/>
              <a:t>together</a:t>
            </a:r>
          </a:p>
          <a:p>
            <a:pPr marL="45720" indent="0">
              <a:buNone/>
            </a:pPr>
            <a:r>
              <a:rPr lang="en-US" sz="2800" dirty="0" smtClean="0"/>
              <a:t> </a:t>
            </a:r>
            <a:r>
              <a:rPr lang="en-US" sz="2800" dirty="0"/>
              <a:t>in communion with God and </a:t>
            </a:r>
            <a:r>
              <a:rPr lang="en-US" sz="2800" dirty="0" smtClean="0"/>
              <a:t>with  </a:t>
            </a:r>
            <a:r>
              <a:rPr lang="en-US" sz="2800" dirty="0"/>
              <a:t>another, </a:t>
            </a:r>
            <a:r>
              <a:rPr lang="en-US" sz="2800" dirty="0" smtClean="0"/>
              <a:t>it</a:t>
            </a:r>
          </a:p>
          <a:p>
            <a:pPr marL="45720" indent="0">
              <a:buNone/>
            </a:pPr>
            <a:r>
              <a:rPr lang="en-US" sz="2800" dirty="0" smtClean="0"/>
              <a:t> </a:t>
            </a:r>
            <a:r>
              <a:rPr lang="en-US" sz="2800" dirty="0"/>
              <a:t>must hold out the real possibility of friendship </a:t>
            </a:r>
            <a:endParaRPr lang="en-US" sz="2800" dirty="0" smtClean="0"/>
          </a:p>
          <a:p>
            <a:pPr marL="45720" indent="0">
              <a:buNone/>
            </a:pPr>
            <a:r>
              <a:rPr lang="en-US" sz="2800" dirty="0"/>
              <a:t> </a:t>
            </a:r>
            <a:r>
              <a:rPr lang="en-US" sz="2800" dirty="0" smtClean="0"/>
              <a:t>and </a:t>
            </a:r>
            <a:r>
              <a:rPr lang="en-US" sz="2800" dirty="0"/>
              <a:t>community.” </a:t>
            </a:r>
            <a:r>
              <a:rPr lang="en-US" sz="2800" dirty="0" smtClean="0"/>
              <a:t>  </a:t>
            </a:r>
            <a:r>
              <a:rPr lang="en-US" sz="2800" dirty="0"/>
              <a:t>(Nouwen, p. 49)</a:t>
            </a:r>
          </a:p>
          <a:p>
            <a:pPr marL="45720" indent="0">
              <a:buNone/>
            </a:pPr>
            <a:endParaRPr lang="en-US" sz="2800" dirty="0"/>
          </a:p>
        </p:txBody>
      </p:sp>
      <p:sp>
        <p:nvSpPr>
          <p:cNvPr id="3" name="Title 2"/>
          <p:cNvSpPr>
            <a:spLocks noGrp="1"/>
          </p:cNvSpPr>
          <p:nvPr>
            <p:ph type="title"/>
          </p:nvPr>
        </p:nvSpPr>
        <p:spPr>
          <a:xfrm>
            <a:off x="381000" y="529235"/>
            <a:ext cx="8381260" cy="881006"/>
          </a:xfrm>
        </p:spPr>
        <p:txBody>
          <a:bodyPr/>
          <a:lstStyle/>
          <a:p>
            <a:r>
              <a:rPr lang="en-US" b="1" dirty="0"/>
              <a:t>3</a:t>
            </a:r>
            <a:r>
              <a:rPr lang="en-US" b="1" dirty="0" smtClean="0"/>
              <a:t>.</a:t>
            </a:r>
            <a:r>
              <a:rPr lang="en-US" b="1" dirty="0"/>
              <a:t>	</a:t>
            </a:r>
            <a:r>
              <a:rPr lang="en-US" b="1" dirty="0" err="1"/>
              <a:t>Relationality</a:t>
            </a:r>
            <a:r>
              <a:rPr lang="en-US" dirty="0"/>
              <a:t/>
            </a:r>
            <a:br>
              <a:rPr lang="en-US" dirty="0"/>
            </a:br>
            <a:endParaRPr lang="en-US" dirty="0"/>
          </a:p>
        </p:txBody>
      </p:sp>
    </p:spTree>
    <p:extLst>
      <p:ext uri="{BB962C8B-B14F-4D97-AF65-F5344CB8AC3E}">
        <p14:creationId xmlns:p14="http://schemas.microsoft.com/office/powerpoint/2010/main" val="3574874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4</a:t>
            </a:r>
            <a:r>
              <a:rPr lang="en-US" b="1" dirty="0" smtClean="0"/>
              <a:t>.</a:t>
            </a:r>
            <a:r>
              <a:rPr lang="en-US" b="1" dirty="0"/>
              <a:t>	Conversion</a:t>
            </a:r>
            <a:r>
              <a:rPr lang="en-US" dirty="0"/>
              <a:t/>
            </a:r>
            <a:br>
              <a:rPr lang="en-US" dirty="0"/>
            </a:br>
            <a:endParaRPr lang="en-US" dirty="0"/>
          </a:p>
        </p:txBody>
      </p:sp>
      <p:sp>
        <p:nvSpPr>
          <p:cNvPr id="4" name="Content Placeholder 3"/>
          <p:cNvSpPr>
            <a:spLocks noGrp="1"/>
          </p:cNvSpPr>
          <p:nvPr>
            <p:ph idx="1"/>
          </p:nvPr>
        </p:nvSpPr>
        <p:spPr>
          <a:xfrm>
            <a:off x="380999" y="1625492"/>
            <a:ext cx="8549106" cy="4407408"/>
          </a:xfrm>
        </p:spPr>
        <p:txBody>
          <a:bodyPr>
            <a:noAutofit/>
          </a:bodyPr>
          <a:lstStyle/>
          <a:p>
            <a:pPr marL="45720" indent="0">
              <a:buNone/>
            </a:pPr>
            <a:r>
              <a:rPr lang="en-US" sz="2200" dirty="0"/>
              <a:t>“Stewardship involves a lifelong process.  To make </a:t>
            </a:r>
            <a:r>
              <a:rPr lang="en-US" sz="2200" dirty="0" smtClean="0"/>
              <a:t>     stewardship </a:t>
            </a:r>
            <a:r>
              <a:rPr lang="en-US" sz="2200" dirty="0"/>
              <a:t>a way of life for </a:t>
            </a:r>
            <a:r>
              <a:rPr lang="en-US" sz="2200" dirty="0" smtClean="0"/>
              <a:t>individuals</a:t>
            </a:r>
            <a:r>
              <a:rPr lang="en-US" sz="2200" dirty="0"/>
              <a:t>, families, parishes and dioceses requires a change of </a:t>
            </a:r>
            <a:r>
              <a:rPr lang="en-US" sz="2200" dirty="0" smtClean="0"/>
              <a:t>heart.” (</a:t>
            </a:r>
            <a:r>
              <a:rPr lang="en-US" sz="2200" dirty="0"/>
              <a:t>Stewardship: A Disciple’s Response, 2002</a:t>
            </a:r>
            <a:r>
              <a:rPr lang="en-US" sz="2200" dirty="0" smtClean="0"/>
              <a:t>, </a:t>
            </a:r>
            <a:r>
              <a:rPr lang="en-US" sz="2200" dirty="0"/>
              <a:t>p. 2</a:t>
            </a:r>
          </a:p>
          <a:p>
            <a:pPr marL="45720" indent="0">
              <a:buNone/>
            </a:pPr>
            <a:r>
              <a:rPr lang="en-US" sz="2200" dirty="0"/>
              <a:t> </a:t>
            </a:r>
          </a:p>
          <a:p>
            <a:pPr marL="45720" indent="0">
              <a:buNone/>
            </a:pPr>
            <a:r>
              <a:rPr lang="en-US" sz="2200" dirty="0" smtClean="0"/>
              <a:t>“</a:t>
            </a:r>
            <a:r>
              <a:rPr lang="en-US" sz="2200" dirty="0"/>
              <a:t>Fundraising is also always a call to conversion.  And this call comes to </a:t>
            </a:r>
            <a:r>
              <a:rPr lang="en-US" sz="2200" dirty="0" smtClean="0"/>
              <a:t>both </a:t>
            </a:r>
            <a:r>
              <a:rPr lang="en-US" sz="2200" dirty="0"/>
              <a:t>those who seek funds and those who have funds…we are drawn together by </a:t>
            </a:r>
            <a:r>
              <a:rPr lang="en-US" sz="2200" dirty="0" smtClean="0"/>
              <a:t>God </a:t>
            </a:r>
            <a:r>
              <a:rPr lang="en-US" sz="2200" dirty="0"/>
              <a:t>who is about to do a new thing through </a:t>
            </a:r>
            <a:r>
              <a:rPr lang="en-US" sz="2200" dirty="0" smtClean="0"/>
              <a:t>our collaboration.” </a:t>
            </a:r>
            <a:r>
              <a:rPr lang="en-US" sz="2200" dirty="0"/>
              <a:t>(Nouwen, 2010, p. 17)</a:t>
            </a:r>
          </a:p>
          <a:p>
            <a:pPr marL="45720" indent="0">
              <a:buNone/>
            </a:pPr>
            <a:r>
              <a:rPr lang="en-US" sz="2200" dirty="0"/>
              <a:t> </a:t>
            </a:r>
            <a:endParaRPr lang="en-US" sz="2200" dirty="0" smtClean="0"/>
          </a:p>
          <a:p>
            <a:pPr marL="45720" indent="0">
              <a:buNone/>
            </a:pPr>
            <a:r>
              <a:rPr lang="en-US" sz="2200" dirty="0" smtClean="0"/>
              <a:t>“A </a:t>
            </a:r>
            <a:r>
              <a:rPr lang="en-US" sz="2200" dirty="0"/>
              <a:t>conversion from giving to a need to needing to give</a:t>
            </a:r>
            <a:r>
              <a:rPr lang="en-US" sz="2200" dirty="0" smtClean="0"/>
              <a:t>.”  </a:t>
            </a:r>
            <a:r>
              <a:rPr lang="en-US" sz="2200" dirty="0"/>
              <a:t>Or “Fundraising raises </a:t>
            </a:r>
            <a:r>
              <a:rPr lang="en-US" sz="2200" dirty="0" smtClean="0"/>
              <a:t>funds</a:t>
            </a:r>
            <a:r>
              <a:rPr lang="en-US" sz="2200" dirty="0"/>
              <a:t>.  We should be raising </a:t>
            </a:r>
            <a:r>
              <a:rPr lang="en-US" sz="2200" dirty="0" smtClean="0"/>
              <a:t>givers”. </a:t>
            </a:r>
            <a:r>
              <a:rPr lang="en-US" sz="2200" dirty="0"/>
              <a:t>(White, 2013, p.178)</a:t>
            </a:r>
          </a:p>
          <a:p>
            <a:pPr marL="45720" indent="0">
              <a:buNone/>
            </a:pPr>
            <a:endParaRPr lang="en-US" sz="2200" dirty="0"/>
          </a:p>
        </p:txBody>
      </p:sp>
    </p:spTree>
    <p:extLst>
      <p:ext uri="{BB962C8B-B14F-4D97-AF65-F5344CB8AC3E}">
        <p14:creationId xmlns:p14="http://schemas.microsoft.com/office/powerpoint/2010/main" val="2136913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00887"/>
            <a:ext cx="8642685" cy="4425592"/>
          </a:xfrm>
        </p:spPr>
        <p:txBody>
          <a:bodyPr>
            <a:noAutofit/>
          </a:bodyPr>
          <a:lstStyle/>
          <a:p>
            <a:pPr marL="45720" indent="0">
              <a:buNone/>
            </a:pPr>
            <a:r>
              <a:rPr lang="en-US" sz="2100" dirty="0" smtClean="0"/>
              <a:t>“as a form of ministry, fundraising is as spiritual as giving a sermon, entering a time of prayer, visiting the sick, or feeding the hungry.” (Nouwen, p. 21 )</a:t>
            </a:r>
          </a:p>
          <a:p>
            <a:pPr marL="45720" indent="0">
              <a:buNone/>
            </a:pPr>
            <a:r>
              <a:rPr lang="en-US" sz="2100" dirty="0" smtClean="0"/>
              <a:t> </a:t>
            </a:r>
          </a:p>
          <a:p>
            <a:pPr marL="45720" indent="0">
              <a:buNone/>
            </a:pPr>
            <a:r>
              <a:rPr lang="en-US" sz="2100" dirty="0" smtClean="0"/>
              <a:t>“Fundraising from the point of view of the Gospel says to people, ‘I will take your money and invest it in this vision only if it is good for your spiritual health.’  In other words, we are calling them to an experience of conversion.” (Nouwen, p. 20)</a:t>
            </a:r>
          </a:p>
          <a:p>
            <a:pPr marL="45720" indent="0">
              <a:buNone/>
            </a:pPr>
            <a:r>
              <a:rPr lang="en-US" sz="2100" dirty="0" smtClean="0"/>
              <a:t>		</a:t>
            </a:r>
          </a:p>
          <a:p>
            <a:pPr marL="45720" indent="0">
              <a:buNone/>
            </a:pPr>
            <a:r>
              <a:rPr lang="en-US" sz="2100" dirty="0" smtClean="0"/>
              <a:t>“when parishioners believe they are engaged in a parish ministry, they know that 	their activity is vital to the success of the parish…Through our baptism, we share 	in the priesthood of the laity. We are all called to ministry.” (</a:t>
            </a:r>
            <a:r>
              <a:rPr lang="en-US" sz="2100" dirty="0" err="1" smtClean="0"/>
              <a:t>Zech</a:t>
            </a:r>
            <a:r>
              <a:rPr lang="en-US" sz="2100" dirty="0" smtClean="0"/>
              <a:t>, Why CATHOLICS DON’T GIVE, p. 131.)</a:t>
            </a:r>
          </a:p>
          <a:p>
            <a:pPr marL="45720" indent="0">
              <a:buNone/>
            </a:pPr>
            <a:r>
              <a:rPr lang="en-US" sz="2100" dirty="0" smtClean="0"/>
              <a:t> </a:t>
            </a:r>
          </a:p>
          <a:p>
            <a:pPr marL="45720" indent="0">
              <a:buNone/>
            </a:pPr>
            <a:endParaRPr lang="en-US" sz="2200" dirty="0"/>
          </a:p>
        </p:txBody>
      </p:sp>
      <p:sp>
        <p:nvSpPr>
          <p:cNvPr id="3" name="Title 2"/>
          <p:cNvSpPr>
            <a:spLocks noGrp="1"/>
          </p:cNvSpPr>
          <p:nvPr>
            <p:ph type="title"/>
          </p:nvPr>
        </p:nvSpPr>
        <p:spPr>
          <a:xfrm>
            <a:off x="381000" y="561473"/>
            <a:ext cx="8381260" cy="848767"/>
          </a:xfrm>
        </p:spPr>
        <p:txBody>
          <a:bodyPr/>
          <a:lstStyle/>
          <a:p>
            <a:r>
              <a:rPr lang="en-US" b="1" dirty="0" smtClean="0"/>
              <a:t>5.</a:t>
            </a:r>
            <a:r>
              <a:rPr lang="en-US" b="1" dirty="0"/>
              <a:t>	Ministry/Spiritual</a:t>
            </a:r>
            <a:r>
              <a:rPr lang="en-US" dirty="0"/>
              <a:t/>
            </a:r>
            <a:br>
              <a:rPr lang="en-US" dirty="0"/>
            </a:br>
            <a:endParaRPr lang="en-US" dirty="0"/>
          </a:p>
        </p:txBody>
      </p:sp>
    </p:spTree>
    <p:extLst>
      <p:ext uri="{BB962C8B-B14F-4D97-AF65-F5344CB8AC3E}">
        <p14:creationId xmlns:p14="http://schemas.microsoft.com/office/powerpoint/2010/main" val="3515031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0633" y="1719071"/>
            <a:ext cx="8702842" cy="4965140"/>
          </a:xfrm>
        </p:spPr>
        <p:txBody>
          <a:bodyPr>
            <a:normAutofit fontScale="92500" lnSpcReduction="10000"/>
          </a:bodyPr>
          <a:lstStyle/>
          <a:p>
            <a:pPr marL="45720" indent="0">
              <a:buNone/>
            </a:pPr>
            <a:r>
              <a:rPr lang="en-US" dirty="0"/>
              <a:t>“Canon 1260 --- The Church has an innate right to require from the </a:t>
            </a:r>
            <a:r>
              <a:rPr lang="en-US" dirty="0" smtClean="0"/>
              <a:t>        Christian </a:t>
            </a:r>
            <a:r>
              <a:rPr lang="en-US" dirty="0"/>
              <a:t>faithful those things which are necessary for the purposes proper to it.”</a:t>
            </a:r>
          </a:p>
          <a:p>
            <a:pPr marL="45720" indent="0">
              <a:buNone/>
            </a:pPr>
            <a:r>
              <a:rPr lang="en-US" dirty="0"/>
              <a:t> </a:t>
            </a:r>
          </a:p>
          <a:p>
            <a:pPr marL="45720" indent="0">
              <a:buNone/>
            </a:pPr>
            <a:r>
              <a:rPr lang="en-US" dirty="0" smtClean="0"/>
              <a:t>“</a:t>
            </a:r>
            <a:r>
              <a:rPr lang="en-US" dirty="0"/>
              <a:t>Canon 1261 ---  §1. The Christian faithful are free to give temporal goods for </a:t>
            </a:r>
            <a:r>
              <a:rPr lang="en-US" dirty="0" smtClean="0"/>
              <a:t>the  </a:t>
            </a:r>
            <a:r>
              <a:rPr lang="en-US" dirty="0"/>
              <a:t>benefit of the Church.”</a:t>
            </a:r>
          </a:p>
          <a:p>
            <a:pPr marL="45720" indent="0">
              <a:buNone/>
            </a:pPr>
            <a:r>
              <a:rPr lang="en-US" dirty="0"/>
              <a:t> </a:t>
            </a:r>
          </a:p>
          <a:p>
            <a:pPr marL="45720" indent="0">
              <a:buNone/>
            </a:pPr>
            <a:r>
              <a:rPr lang="en-US" dirty="0" smtClean="0"/>
              <a:t>“Each </a:t>
            </a:r>
            <a:r>
              <a:rPr lang="en-US" dirty="0"/>
              <a:t>person has a right to participate in society.  Each person has a right not to </a:t>
            </a:r>
            <a:r>
              <a:rPr lang="en-US" dirty="0" smtClean="0"/>
              <a:t>be </a:t>
            </a:r>
            <a:r>
              <a:rPr lang="en-US" dirty="0"/>
              <a:t>shut out from participating in those institutions that are necessary for </a:t>
            </a:r>
            <a:r>
              <a:rPr lang="en-US" dirty="0" smtClean="0"/>
              <a:t>human </a:t>
            </a:r>
            <a:r>
              <a:rPr lang="en-US" dirty="0"/>
              <a:t>fulfillment”  (Byron, 1999, p. 9)</a:t>
            </a:r>
          </a:p>
          <a:p>
            <a:pPr marL="45720" indent="0">
              <a:buNone/>
            </a:pPr>
            <a:r>
              <a:rPr lang="en-US" dirty="0"/>
              <a:t> </a:t>
            </a:r>
          </a:p>
          <a:p>
            <a:pPr marL="45720" indent="0">
              <a:buNone/>
            </a:pPr>
            <a:r>
              <a:rPr lang="en-US" dirty="0" smtClean="0"/>
              <a:t>“</a:t>
            </a:r>
            <a:r>
              <a:rPr lang="en-US" dirty="0"/>
              <a:t>God calls.  We respond.  This fundamental essential pattern in the life of every </a:t>
            </a:r>
            <a:r>
              <a:rPr lang="en-US" dirty="0" smtClean="0"/>
              <a:t>believer </a:t>
            </a:r>
            <a:r>
              <a:rPr lang="en-US" dirty="0"/>
              <a:t>appears throughout salvation history.  The Father calls a chosen people, </a:t>
            </a:r>
            <a:r>
              <a:rPr lang="en-US" dirty="0" smtClean="0"/>
              <a:t>patriarchs</a:t>
            </a:r>
            <a:r>
              <a:rPr lang="en-US" dirty="0"/>
              <a:t>, and prophets.  Jesus calls his apostles and disciples.  The Risen Lord </a:t>
            </a:r>
            <a:r>
              <a:rPr lang="en-US" dirty="0" smtClean="0"/>
              <a:t>calls everyone.</a:t>
            </a:r>
            <a:r>
              <a:rPr lang="en-US" dirty="0"/>
              <a:t>”  </a:t>
            </a:r>
            <a:r>
              <a:rPr lang="en-US" dirty="0" smtClean="0"/>
              <a:t> (</a:t>
            </a:r>
            <a:r>
              <a:rPr lang="en-US" dirty="0"/>
              <a:t>USCCB, 2002, P. 7)</a:t>
            </a:r>
          </a:p>
          <a:p>
            <a:pPr marL="45720" indent="0">
              <a:buNone/>
            </a:pPr>
            <a:endParaRPr lang="en-US" dirty="0"/>
          </a:p>
        </p:txBody>
      </p:sp>
      <p:sp>
        <p:nvSpPr>
          <p:cNvPr id="3" name="Title 2"/>
          <p:cNvSpPr>
            <a:spLocks noGrp="1"/>
          </p:cNvSpPr>
          <p:nvPr>
            <p:ph type="title"/>
          </p:nvPr>
        </p:nvSpPr>
        <p:spPr>
          <a:xfrm>
            <a:off x="381000" y="182058"/>
            <a:ext cx="8381260" cy="1054394"/>
          </a:xfrm>
        </p:spPr>
        <p:txBody>
          <a:bodyPr/>
          <a:lstStyle/>
          <a:p>
            <a:r>
              <a:rPr lang="en-US" dirty="0" smtClean="0"/>
              <a:t>6.	PARTICIPATION</a:t>
            </a:r>
            <a:endParaRPr lang="en-US" dirty="0"/>
          </a:p>
        </p:txBody>
      </p:sp>
    </p:spTree>
    <p:extLst>
      <p:ext uri="{BB962C8B-B14F-4D97-AF65-F5344CB8AC3E}">
        <p14:creationId xmlns:p14="http://schemas.microsoft.com/office/powerpoint/2010/main" val="26201329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6504</TotalTime>
  <Words>498</Words>
  <Application>Microsoft Office PowerPoint</Application>
  <PresentationFormat>On-screen Show (4:3)</PresentationFormat>
  <Paragraphs>89</Paragraphs>
  <Slides>15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Franklin Gothic Medium</vt:lpstr>
      <vt:lpstr>Wingdings</vt:lpstr>
      <vt:lpstr>Wingdings 2</vt:lpstr>
      <vt:lpstr>Grid</vt:lpstr>
      <vt:lpstr>15 PRINCIPLES OF CATHOLIC DEVELOPMENT AND STEWARDSHIP</vt:lpstr>
      <vt:lpstr>PowerPoint Presentation</vt:lpstr>
      <vt:lpstr>10 PRINCIPLES OF  CATHOLIC STEWARDSHIP AND DEVELOPMANT</vt:lpstr>
      <vt:lpstr>1. Mission/Vision </vt:lpstr>
      <vt:lpstr>2. LEADERSHIP</vt:lpstr>
      <vt:lpstr>3. Relationality </vt:lpstr>
      <vt:lpstr>4. Conversion </vt:lpstr>
      <vt:lpstr>5. Ministry/Spiritual </vt:lpstr>
      <vt:lpstr>6. PARTICIPATION</vt:lpstr>
      <vt:lpstr>7. ABUNDANCE/GRATITUDE</vt:lpstr>
      <vt:lpstr>8. ACCOUNTABILITY/TRANSPARENCY</vt:lpstr>
      <vt:lpstr>9. PLANNED/PURPOSEFUL</vt:lpstr>
      <vt:lpstr>10. COMMUNITY BUILDING/ KINGDOM OF GOD</vt:lpstr>
      <vt:lpstr>For copies of the slideshow and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PRINCIPLES OF  CATHOLIC STEWARDSHIP AND DEVELOPMANT</dc:title>
  <dc:creator>Jim Lanahan</dc:creator>
  <cp:lastModifiedBy>D'Antonio, Maria</cp:lastModifiedBy>
  <cp:revision>22</cp:revision>
  <dcterms:created xsi:type="dcterms:W3CDTF">2014-09-01T13:56:45Z</dcterms:created>
  <dcterms:modified xsi:type="dcterms:W3CDTF">2014-09-29T13:36:50Z</dcterms:modified>
</cp:coreProperties>
</file>